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354" r:id="rId2"/>
    <p:sldId id="412" r:id="rId3"/>
    <p:sldId id="349" r:id="rId4"/>
    <p:sldId id="341" r:id="rId5"/>
    <p:sldId id="342" r:id="rId6"/>
    <p:sldId id="348" r:id="rId7"/>
    <p:sldId id="347" r:id="rId8"/>
    <p:sldId id="346" r:id="rId9"/>
    <p:sldId id="352" r:id="rId10"/>
    <p:sldId id="350" r:id="rId11"/>
    <p:sldId id="340" r:id="rId12"/>
    <p:sldId id="260" r:id="rId13"/>
    <p:sldId id="343" r:id="rId14"/>
    <p:sldId id="338" r:id="rId15"/>
    <p:sldId id="339" r:id="rId16"/>
    <p:sldId id="344" r:id="rId17"/>
    <p:sldId id="345" r:id="rId18"/>
    <p:sldId id="353" r:id="rId19"/>
    <p:sldId id="351" r:id="rId20"/>
    <p:sldId id="337" r:id="rId21"/>
    <p:sldId id="336" r:id="rId22"/>
    <p:sldId id="335" r:id="rId23"/>
    <p:sldId id="261" r:id="rId24"/>
    <p:sldId id="355" r:id="rId25"/>
    <p:sldId id="378" r:id="rId26"/>
    <p:sldId id="379" r:id="rId27"/>
    <p:sldId id="380" r:id="rId28"/>
    <p:sldId id="381" r:id="rId29"/>
    <p:sldId id="396" r:id="rId30"/>
    <p:sldId id="416" r:id="rId31"/>
    <p:sldId id="406" r:id="rId32"/>
    <p:sldId id="328" r:id="rId33"/>
    <p:sldId id="413" r:id="rId34"/>
    <p:sldId id="410" r:id="rId35"/>
    <p:sldId id="311" r:id="rId36"/>
    <p:sldId id="332" r:id="rId37"/>
    <p:sldId id="322" r:id="rId38"/>
    <p:sldId id="310" r:id="rId39"/>
    <p:sldId id="321" r:id="rId40"/>
    <p:sldId id="319" r:id="rId41"/>
    <p:sldId id="320" r:id="rId42"/>
    <p:sldId id="316" r:id="rId43"/>
    <p:sldId id="327" r:id="rId44"/>
    <p:sldId id="326" r:id="rId45"/>
    <p:sldId id="331" r:id="rId46"/>
    <p:sldId id="323" r:id="rId47"/>
    <p:sldId id="325" r:id="rId48"/>
    <p:sldId id="329" r:id="rId49"/>
    <p:sldId id="333" r:id="rId50"/>
    <p:sldId id="330" r:id="rId51"/>
    <p:sldId id="317" r:id="rId52"/>
    <p:sldId id="313" r:id="rId53"/>
    <p:sldId id="357" r:id="rId54"/>
    <p:sldId id="382" r:id="rId55"/>
    <p:sldId id="383" r:id="rId56"/>
    <p:sldId id="384" r:id="rId57"/>
    <p:sldId id="393" r:id="rId58"/>
    <p:sldId id="417" r:id="rId59"/>
    <p:sldId id="418" r:id="rId60"/>
    <p:sldId id="407" r:id="rId61"/>
    <p:sldId id="314" r:id="rId62"/>
    <p:sldId id="414" r:id="rId63"/>
    <p:sldId id="308" r:id="rId64"/>
    <p:sldId id="295" r:id="rId65"/>
    <p:sldId id="298" r:id="rId66"/>
    <p:sldId id="294" r:id="rId67"/>
    <p:sldId id="293" r:id="rId68"/>
    <p:sldId id="307" r:id="rId69"/>
    <p:sldId id="302" r:id="rId70"/>
    <p:sldId id="301" r:id="rId71"/>
    <p:sldId id="300" r:id="rId72"/>
    <p:sldId id="309" r:id="rId73"/>
    <p:sldId id="296" r:id="rId74"/>
    <p:sldId id="292" r:id="rId75"/>
    <p:sldId id="305" r:id="rId76"/>
    <p:sldId id="315" r:id="rId77"/>
    <p:sldId id="299" r:id="rId78"/>
    <p:sldId id="306" r:id="rId79"/>
    <p:sldId id="304" r:id="rId80"/>
    <p:sldId id="297" r:id="rId81"/>
    <p:sldId id="334" r:id="rId82"/>
    <p:sldId id="358" r:id="rId83"/>
    <p:sldId id="386" r:id="rId84"/>
    <p:sldId id="387" r:id="rId85"/>
    <p:sldId id="388" r:id="rId86"/>
    <p:sldId id="389" r:id="rId87"/>
    <p:sldId id="397" r:id="rId88"/>
    <p:sldId id="419" r:id="rId89"/>
    <p:sldId id="408" r:id="rId90"/>
    <p:sldId id="286" r:id="rId91"/>
    <p:sldId id="415" r:id="rId92"/>
    <p:sldId id="411" r:id="rId93"/>
    <p:sldId id="376" r:id="rId94"/>
    <p:sldId id="374" r:id="rId95"/>
    <p:sldId id="275" r:id="rId96"/>
    <p:sldId id="359" r:id="rId97"/>
    <p:sldId id="290" r:id="rId98"/>
    <p:sldId id="360" r:id="rId99"/>
    <p:sldId id="278" r:id="rId100"/>
    <p:sldId id="361" r:id="rId101"/>
    <p:sldId id="281" r:id="rId102"/>
    <p:sldId id="280" r:id="rId103"/>
    <p:sldId id="362" r:id="rId104"/>
    <p:sldId id="368" r:id="rId105"/>
    <p:sldId id="363" r:id="rId106"/>
    <p:sldId id="364" r:id="rId107"/>
    <p:sldId id="291" r:id="rId108"/>
    <p:sldId id="365" r:id="rId109"/>
    <p:sldId id="283" r:id="rId110"/>
    <p:sldId id="366" r:id="rId111"/>
    <p:sldId id="288" r:id="rId112"/>
    <p:sldId id="367" r:id="rId113"/>
    <p:sldId id="284" r:id="rId114"/>
    <p:sldId id="369" r:id="rId115"/>
    <p:sldId id="370" r:id="rId116"/>
    <p:sldId id="279" r:id="rId117"/>
    <p:sldId id="371" r:id="rId118"/>
    <p:sldId id="287" r:id="rId119"/>
    <p:sldId id="372" r:id="rId120"/>
    <p:sldId id="268" r:id="rId121"/>
    <p:sldId id="289" r:id="rId122"/>
    <p:sldId id="274" r:id="rId123"/>
    <p:sldId id="285" r:id="rId124"/>
    <p:sldId id="377" r:id="rId125"/>
    <p:sldId id="269" r:id="rId126"/>
    <p:sldId id="373" r:id="rId127"/>
    <p:sldId id="282" r:id="rId128"/>
    <p:sldId id="375" r:id="rId129"/>
    <p:sldId id="390" r:id="rId130"/>
    <p:sldId id="391" r:id="rId131"/>
    <p:sldId id="394" r:id="rId132"/>
    <p:sldId id="395" r:id="rId133"/>
    <p:sldId id="420" r:id="rId134"/>
    <p:sldId id="421" r:id="rId135"/>
    <p:sldId id="409" r:id="rId13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60"/>
  </p:normalViewPr>
  <p:slideViewPr>
    <p:cSldViewPr>
      <p:cViewPr varScale="1">
        <p:scale>
          <a:sx n="69" d="100"/>
          <a:sy n="69" d="100"/>
        </p:scale>
        <p:origin x="5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A3ED-C8FD-49DE-A1B8-C26F057FAE40}" type="datetimeFigureOut">
              <a:rPr lang="nl-NL" smtClean="0"/>
              <a:t>12-02-2018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C036F-9670-4C28-8FCF-B120C0904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2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64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036F-9670-4C28-8FCF-B120C0904E23}" type="slidenum">
              <a:rPr lang="nl-NL" smtClean="0"/>
              <a:t>90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56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92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08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1DDE5-4EA2-4FE1-AF88-98D0A0D051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D7DB5-483B-4613-A608-540E931F0C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E495-8184-403C-A10D-142172885A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8C1CE-3A38-4075-95E6-F5710B8F81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57DAE-8CF2-4F84-BE67-994C5CB530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0F882-E959-4A2A-A635-05BB644205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5697-EFFF-4BB5-B071-28649CA55A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CFF4-C97D-4D78-852B-ED5789A200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5F078-EDBA-4625-B25E-B62FEB20DC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AE4DF-7E0E-476D-96A3-65155608D4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4DAB4-A37D-4C5B-8289-3772B76398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9EA0B7-68DE-4676-BF79-7398DA5771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nl-NL"/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nl-NL"/>
              <a:t>Cursus 4  – Module 5</a:t>
            </a:r>
          </a:p>
          <a:p>
            <a:pPr marL="0" indent="0" algn="ctr" eaLnBrk="1" hangingPunct="1">
              <a:buFontTx/>
              <a:buNone/>
            </a:pPr>
            <a:endParaRPr lang="nl-NL"/>
          </a:p>
          <a:p>
            <a:pPr marL="0" indent="0" algn="ctr" eaLnBrk="1" hangingPunct="1">
              <a:buFontTx/>
              <a:buNone/>
            </a:pPr>
            <a:r>
              <a:rPr lang="nl-NL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46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tijger</a:t>
            </a:r>
          </a:p>
        </p:txBody>
      </p:sp>
      <p:pic>
        <p:nvPicPr>
          <p:cNvPr id="9221" name="Picture 5" descr="tijger162_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308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brandweerman</a:t>
            </a:r>
          </a:p>
        </p:txBody>
      </p:sp>
      <p:pic>
        <p:nvPicPr>
          <p:cNvPr id="87045" name="Picture 5" descr="brandwee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81208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3167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brandweerhelm</a:t>
            </a:r>
          </a:p>
        </p:txBody>
      </p:sp>
      <p:pic>
        <p:nvPicPr>
          <p:cNvPr id="88069" name="Picture 5" descr="naamlo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4960938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55875" y="5897563"/>
            <a:ext cx="5329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brandweerhelm en een hesje</a:t>
            </a:r>
          </a:p>
        </p:txBody>
      </p:sp>
      <p:pic>
        <p:nvPicPr>
          <p:cNvPr id="89093" name="Picture 5" descr="ovd014008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55967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759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buschauffeur</a:t>
            </a:r>
          </a:p>
        </p:txBody>
      </p:sp>
      <p:pic>
        <p:nvPicPr>
          <p:cNvPr id="90117" name="Picture 5" descr="connexx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45172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3400425" y="5897563"/>
            <a:ext cx="312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trambestuurder</a:t>
            </a:r>
          </a:p>
        </p:txBody>
      </p:sp>
      <p:pic>
        <p:nvPicPr>
          <p:cNvPr id="91140" name="Picture 4" descr="tra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46799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edvardniessingopdetram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41950" y="0"/>
            <a:ext cx="3702050" cy="3702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465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conducteur</a:t>
            </a:r>
          </a:p>
        </p:txBody>
      </p:sp>
      <p:pic>
        <p:nvPicPr>
          <p:cNvPr id="92165" name="Picture 5" descr="conduct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472112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88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glazenwasser</a:t>
            </a:r>
          </a:p>
        </p:txBody>
      </p:sp>
      <p:pic>
        <p:nvPicPr>
          <p:cNvPr id="93189" name="Picture 5" descr="glazenwasser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-95250"/>
            <a:ext cx="394335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63713" y="5916613"/>
            <a:ext cx="544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zeem, de spons en de emmer</a:t>
            </a:r>
          </a:p>
        </p:txBody>
      </p:sp>
      <p:pic>
        <p:nvPicPr>
          <p:cNvPr id="94213" name="Picture 5" descr="ramenwas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488237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925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kapitein</a:t>
            </a:r>
          </a:p>
        </p:txBody>
      </p:sp>
      <p:pic>
        <p:nvPicPr>
          <p:cNvPr id="95237" name="Picture 5" descr="Kapitein-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35451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370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pet van de kapitein</a:t>
            </a:r>
          </a:p>
        </p:txBody>
      </p:sp>
      <p:pic>
        <p:nvPicPr>
          <p:cNvPr id="96261" name="Picture 5" descr="kapiteinspet_luxe_w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659562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20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vogelkooi</a:t>
            </a:r>
          </a:p>
        </p:txBody>
      </p:sp>
      <p:pic>
        <p:nvPicPr>
          <p:cNvPr id="11269" name="Picture 5" descr="1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5819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265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metselaar</a:t>
            </a:r>
          </a:p>
        </p:txBody>
      </p:sp>
      <p:pic>
        <p:nvPicPr>
          <p:cNvPr id="97285" name="Picture 5" descr="metselaar_aan_het_we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76327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636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metseltroffel</a:t>
            </a:r>
          </a:p>
        </p:txBody>
      </p:sp>
      <p:pic>
        <p:nvPicPr>
          <p:cNvPr id="98309" name="Picture 5" descr="troffel_2_metseltroffel_merk_jung_arnhems_model_gepolijst_staal_www_fixetshop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554513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32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telefoniste</a:t>
            </a:r>
          </a:p>
        </p:txBody>
      </p:sp>
      <p:pic>
        <p:nvPicPr>
          <p:cNvPr id="99333" name="Picture 5" descr="telefoni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8486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96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telefoon</a:t>
            </a:r>
          </a:p>
        </p:txBody>
      </p:sp>
      <p:pic>
        <p:nvPicPr>
          <p:cNvPr id="100357" name="Picture 5" descr="fysic-dect-telefoon-fx-3900-(11163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57610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665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verpleegster</a:t>
            </a:r>
          </a:p>
        </p:txBody>
      </p:sp>
      <p:pic>
        <p:nvPicPr>
          <p:cNvPr id="101381" name="Picture 5" descr="naamlo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87338"/>
            <a:ext cx="2659062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18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verpleger</a:t>
            </a:r>
          </a:p>
        </p:txBody>
      </p:sp>
      <p:pic>
        <p:nvPicPr>
          <p:cNvPr id="102405" name="Picture 5" descr="zorg___verpleger_aan_bed__groot_formaat__medium_2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3706812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56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injectiespuit</a:t>
            </a:r>
          </a:p>
        </p:txBody>
      </p:sp>
      <p:pic>
        <p:nvPicPr>
          <p:cNvPr id="103429" name="Picture 6" descr="l_injectiesp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633730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3400425" y="5897563"/>
            <a:ext cx="2386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vuilnisman</a:t>
            </a:r>
          </a:p>
        </p:txBody>
      </p:sp>
      <p:pic>
        <p:nvPicPr>
          <p:cNvPr id="104452" name="Picture 4" descr="z-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81750_424_1197376464849-vuilnisman_met_duobak_206x129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692150"/>
            <a:ext cx="3960812" cy="2481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244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vuilniszak</a:t>
            </a:r>
          </a:p>
        </p:txBody>
      </p:sp>
      <p:pic>
        <p:nvPicPr>
          <p:cNvPr id="105477" name="Picture 5" descr="vuilnisza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46577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64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waarzegster</a:t>
            </a:r>
          </a:p>
        </p:txBody>
      </p:sp>
      <p:pic>
        <p:nvPicPr>
          <p:cNvPr id="106501" name="Picture 5" descr="waarzeg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678363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244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vuilniszak</a:t>
            </a:r>
          </a:p>
        </p:txBody>
      </p:sp>
      <p:pic>
        <p:nvPicPr>
          <p:cNvPr id="12293" name="Picture 5" descr="vuilnisza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5974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78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stratenmaker</a:t>
            </a:r>
          </a:p>
        </p:txBody>
      </p:sp>
      <p:pic>
        <p:nvPicPr>
          <p:cNvPr id="107525" name="Picture 5" descr="2981_tips_en_trucs_man_rubber_h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46513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63713" y="5905500"/>
            <a:ext cx="632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straatsteen en een rubberen hamer</a:t>
            </a:r>
          </a:p>
        </p:txBody>
      </p:sp>
      <p:pic>
        <p:nvPicPr>
          <p:cNvPr id="108549" name="Picture 5" descr="stenen2_83697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4413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6" descr="9705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76250"/>
            <a:ext cx="356393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624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het fluitje</a:t>
            </a:r>
          </a:p>
        </p:txBody>
      </p:sp>
      <p:pic>
        <p:nvPicPr>
          <p:cNvPr id="109573" name="Picture 5" descr="Fluitje-noodfluit-signaalfluit-ge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30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sleutelbos</a:t>
            </a:r>
          </a:p>
        </p:txBody>
      </p:sp>
      <p:pic>
        <p:nvPicPr>
          <p:cNvPr id="110597" name="Picture 5" descr="FotoSleut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543550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2644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59055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3400425" y="5897563"/>
            <a:ext cx="1925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schilder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801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kwast en verf</a:t>
            </a:r>
          </a:p>
        </p:txBody>
      </p:sp>
      <p:pic>
        <p:nvPicPr>
          <p:cNvPr id="113669" name="Picture 5" descr="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3538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54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werk</a:t>
            </a:r>
          </a:p>
        </p:txBody>
      </p:sp>
      <p:pic>
        <p:nvPicPr>
          <p:cNvPr id="114693" name="Picture 5" descr="Fiep_Westendorp-werken_of_huisvrouw_(smal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56515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muzikant</a:t>
            </a:r>
          </a:p>
        </p:txBody>
      </p:sp>
      <p:pic>
        <p:nvPicPr>
          <p:cNvPr id="115717" name="Picture 5" descr="muziekinstrument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63373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Line 6"/>
          <p:cNvSpPr>
            <a:spLocks noChangeShapeType="1"/>
          </p:cNvSpPr>
          <p:nvPr/>
        </p:nvSpPr>
        <p:spPr bwMode="auto">
          <a:xfrm flipH="1" flipV="1">
            <a:off x="1979613" y="2349500"/>
            <a:ext cx="1800225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 flipH="1" flipV="1">
            <a:off x="3708400" y="1773238"/>
            <a:ext cx="287338" cy="410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 flipV="1">
            <a:off x="4356100" y="2708275"/>
            <a:ext cx="1655763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muziekinstrument</a:t>
            </a:r>
          </a:p>
        </p:txBody>
      </p:sp>
      <p:pic>
        <p:nvPicPr>
          <p:cNvPr id="116741" name="Picture 5" descr="muziekinstrument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63373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Line 6"/>
          <p:cNvSpPr>
            <a:spLocks noChangeShapeType="1"/>
          </p:cNvSpPr>
          <p:nvPr/>
        </p:nvSpPr>
        <p:spPr bwMode="auto">
          <a:xfrm flipH="1" flipV="1">
            <a:off x="2339975" y="3429000"/>
            <a:ext cx="1584325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H="1" flipV="1">
            <a:off x="3995738" y="4292600"/>
            <a:ext cx="360362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4932363" y="4652963"/>
            <a:ext cx="1444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1177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beroep</a:t>
            </a:r>
          </a:p>
          <a:p>
            <a:pPr eaLnBrk="1" hangingPunct="1">
              <a:buFontTx/>
              <a:buNone/>
            </a:pPr>
            <a:r>
              <a:rPr lang="nl-NL"/>
              <a:t>de bloemenman</a:t>
            </a:r>
          </a:p>
          <a:p>
            <a:pPr eaLnBrk="1" hangingPunct="1">
              <a:buFontTx/>
              <a:buNone/>
            </a:pPr>
            <a:r>
              <a:rPr lang="nl-NL"/>
              <a:t>de bloemenvrouw</a:t>
            </a:r>
          </a:p>
          <a:p>
            <a:pPr eaLnBrk="1" hangingPunct="1">
              <a:buFontTx/>
              <a:buNone/>
            </a:pPr>
            <a:r>
              <a:rPr lang="nl-NL"/>
              <a:t>de brandweerman</a:t>
            </a:r>
          </a:p>
          <a:p>
            <a:pPr eaLnBrk="1" hangingPunct="1">
              <a:buFontTx/>
              <a:buNone/>
            </a:pPr>
            <a:r>
              <a:rPr lang="nl-NL"/>
              <a:t>de muzikant</a:t>
            </a:r>
          </a:p>
          <a:p>
            <a:pPr eaLnBrk="1" hangingPunct="1">
              <a:buFontTx/>
              <a:buNone/>
            </a:pPr>
            <a:r>
              <a:rPr lang="nl-NL"/>
              <a:t>de vuilnisman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80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begroeten</a:t>
            </a:r>
          </a:p>
        </p:txBody>
      </p:sp>
      <p:pic>
        <p:nvPicPr>
          <p:cNvPr id="13317" name="Picture 5" descr="gazafebr09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532812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1187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beroep		de beroepen</a:t>
            </a:r>
          </a:p>
          <a:p>
            <a:pPr eaLnBrk="1" hangingPunct="1">
              <a:buFontTx/>
              <a:buNone/>
            </a:pPr>
            <a:r>
              <a:rPr lang="nl-NL"/>
              <a:t>de bloemenman	de bloemenmannen</a:t>
            </a:r>
          </a:p>
          <a:p>
            <a:pPr eaLnBrk="1" hangingPunct="1">
              <a:buFontTx/>
              <a:buNone/>
            </a:pPr>
            <a:r>
              <a:rPr lang="nl-NL"/>
              <a:t>de bloemenvrouw	de bloemenvrouwen</a:t>
            </a:r>
          </a:p>
          <a:p>
            <a:pPr eaLnBrk="1" hangingPunct="1">
              <a:buFontTx/>
              <a:buNone/>
            </a:pPr>
            <a:r>
              <a:rPr lang="nl-NL"/>
              <a:t>de brandweerman	de brandweermannen</a:t>
            </a:r>
          </a:p>
          <a:p>
            <a:pPr eaLnBrk="1" hangingPunct="1">
              <a:buFontTx/>
              <a:buNone/>
            </a:pPr>
            <a:r>
              <a:rPr lang="nl-NL"/>
              <a:t>de muzikant		de muzikanten</a:t>
            </a:r>
          </a:p>
          <a:p>
            <a:pPr eaLnBrk="1" hangingPunct="1">
              <a:buFontTx/>
              <a:buNone/>
            </a:pPr>
            <a:r>
              <a:rPr lang="nl-NL"/>
              <a:t>de vuilnisman		de vuilnismannen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1198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1800"/>
              <a:t>de bloemenman</a:t>
            </a:r>
          </a:p>
          <a:p>
            <a:pPr eaLnBrk="1" hangingPunct="1">
              <a:buFontTx/>
              <a:buNone/>
            </a:pPr>
            <a:r>
              <a:rPr lang="nl-NL" sz="1800"/>
              <a:t>de bloemenvrouw</a:t>
            </a:r>
          </a:p>
          <a:p>
            <a:pPr eaLnBrk="1" hangingPunct="1">
              <a:buFontTx/>
              <a:buNone/>
            </a:pPr>
            <a:r>
              <a:rPr lang="nl-NL" sz="1800"/>
              <a:t>de monteur</a:t>
            </a:r>
          </a:p>
          <a:p>
            <a:pPr eaLnBrk="1" hangingPunct="1">
              <a:buFontTx/>
              <a:buNone/>
            </a:pPr>
            <a:r>
              <a:rPr lang="nl-NL" sz="1800"/>
              <a:t>de schilder</a:t>
            </a:r>
          </a:p>
          <a:p>
            <a:pPr eaLnBrk="1" hangingPunct="1">
              <a:buFontTx/>
              <a:buNone/>
            </a:pPr>
            <a:r>
              <a:rPr lang="nl-NL" sz="1800"/>
              <a:t>de bakker			</a:t>
            </a:r>
          </a:p>
          <a:p>
            <a:pPr eaLnBrk="1" hangingPunct="1">
              <a:buFontTx/>
              <a:buNone/>
            </a:pPr>
            <a:r>
              <a:rPr lang="nl-NL" sz="1800"/>
              <a:t>de bokser			</a:t>
            </a:r>
          </a:p>
          <a:p>
            <a:pPr eaLnBrk="1" hangingPunct="1">
              <a:buFontTx/>
              <a:buNone/>
            </a:pPr>
            <a:r>
              <a:rPr lang="nl-NL" sz="1800"/>
              <a:t>de buschauffeur		</a:t>
            </a:r>
          </a:p>
          <a:p>
            <a:pPr eaLnBrk="1" hangingPunct="1">
              <a:buFontTx/>
              <a:buNone/>
            </a:pPr>
            <a:r>
              <a:rPr lang="nl-NL" sz="1800"/>
              <a:t>de conducteur		</a:t>
            </a:r>
          </a:p>
          <a:p>
            <a:pPr eaLnBrk="1" hangingPunct="1">
              <a:buFontTx/>
              <a:buNone/>
            </a:pPr>
            <a:r>
              <a:rPr lang="nl-NL" sz="1800"/>
              <a:t>de glazenwasser		</a:t>
            </a:r>
          </a:p>
          <a:p>
            <a:pPr eaLnBrk="1" hangingPunct="1">
              <a:buFontTx/>
              <a:buNone/>
            </a:pPr>
            <a:r>
              <a:rPr lang="nl-NL" sz="1800"/>
              <a:t>de kapitein			</a:t>
            </a:r>
          </a:p>
          <a:p>
            <a:pPr eaLnBrk="1" hangingPunct="1">
              <a:buFontTx/>
              <a:buNone/>
            </a:pPr>
            <a:r>
              <a:rPr lang="nl-NL" sz="1800"/>
              <a:t>de metselaar		</a:t>
            </a:r>
          </a:p>
          <a:p>
            <a:pPr eaLnBrk="1" hangingPunct="1">
              <a:buFontTx/>
              <a:buNone/>
            </a:pPr>
            <a:r>
              <a:rPr lang="nl-NL" sz="1800"/>
              <a:t>de telefoniste		</a:t>
            </a:r>
          </a:p>
          <a:p>
            <a:pPr eaLnBrk="1" hangingPunct="1">
              <a:buFontTx/>
              <a:buNone/>
            </a:pPr>
            <a:r>
              <a:rPr lang="nl-NL" sz="1800"/>
              <a:t>de trambestuurder	</a:t>
            </a:r>
          </a:p>
          <a:p>
            <a:pPr eaLnBrk="1" hangingPunct="1">
              <a:buFontTx/>
              <a:buNone/>
            </a:pPr>
            <a:r>
              <a:rPr lang="nl-NL" sz="1800"/>
              <a:t>de verpleegster		</a:t>
            </a:r>
          </a:p>
          <a:p>
            <a:pPr eaLnBrk="1" hangingPunct="1">
              <a:buFontTx/>
              <a:buNone/>
            </a:pPr>
            <a:r>
              <a:rPr lang="nl-NL" sz="1800"/>
              <a:t>de waarzegster		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1208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000"/>
              <a:t>de monteur			de monteurs</a:t>
            </a:r>
          </a:p>
          <a:p>
            <a:pPr eaLnBrk="1" hangingPunct="1">
              <a:buFontTx/>
              <a:buNone/>
            </a:pPr>
            <a:r>
              <a:rPr lang="nl-NL" sz="2000"/>
              <a:t>de schilder			de schilders</a:t>
            </a:r>
          </a:p>
          <a:p>
            <a:pPr eaLnBrk="1" hangingPunct="1">
              <a:buFontTx/>
              <a:buNone/>
            </a:pPr>
            <a:r>
              <a:rPr lang="nl-NL" sz="2000"/>
              <a:t> de bakker			de bakkers</a:t>
            </a:r>
          </a:p>
          <a:p>
            <a:pPr eaLnBrk="1" hangingPunct="1">
              <a:buFontTx/>
              <a:buNone/>
            </a:pPr>
            <a:r>
              <a:rPr lang="nl-NL" sz="2000"/>
              <a:t>de bokser			de boksers</a:t>
            </a:r>
          </a:p>
          <a:p>
            <a:pPr eaLnBrk="1" hangingPunct="1">
              <a:buFontTx/>
              <a:buNone/>
            </a:pPr>
            <a:r>
              <a:rPr lang="nl-NL" sz="2000"/>
              <a:t>de buschauffeur			de buschauffeurs</a:t>
            </a:r>
          </a:p>
          <a:p>
            <a:pPr eaLnBrk="1" hangingPunct="1">
              <a:buFontTx/>
              <a:buNone/>
            </a:pPr>
            <a:r>
              <a:rPr lang="nl-NL" sz="2000"/>
              <a:t>de conducteur			de conducteurs</a:t>
            </a:r>
          </a:p>
          <a:p>
            <a:pPr eaLnBrk="1" hangingPunct="1">
              <a:buFontTx/>
              <a:buNone/>
            </a:pPr>
            <a:r>
              <a:rPr lang="nl-NL" sz="2000"/>
              <a:t>de glazenwasser		de glazenwassers</a:t>
            </a:r>
          </a:p>
          <a:p>
            <a:pPr eaLnBrk="1" hangingPunct="1">
              <a:buFontTx/>
              <a:buNone/>
            </a:pPr>
            <a:r>
              <a:rPr lang="nl-NL" sz="2000"/>
              <a:t>de kapitein			de kapiteins</a:t>
            </a:r>
          </a:p>
          <a:p>
            <a:pPr eaLnBrk="1" hangingPunct="1">
              <a:buFontTx/>
              <a:buNone/>
            </a:pPr>
            <a:r>
              <a:rPr lang="nl-NL" sz="2000"/>
              <a:t>de metselaar			de metselaars</a:t>
            </a:r>
          </a:p>
          <a:p>
            <a:pPr eaLnBrk="1" hangingPunct="1">
              <a:buFontTx/>
              <a:buNone/>
            </a:pPr>
            <a:r>
              <a:rPr lang="nl-NL" sz="2000"/>
              <a:t>de telefoniste			de telefonistes	</a:t>
            </a:r>
          </a:p>
          <a:p>
            <a:pPr eaLnBrk="1" hangingPunct="1">
              <a:buFontTx/>
              <a:buNone/>
            </a:pPr>
            <a:r>
              <a:rPr lang="nl-NL" sz="2000"/>
              <a:t>de trambestuurder		de trambestuurders</a:t>
            </a:r>
          </a:p>
          <a:p>
            <a:pPr eaLnBrk="1" hangingPunct="1">
              <a:buFontTx/>
              <a:buNone/>
            </a:pPr>
            <a:r>
              <a:rPr lang="nl-NL" sz="2000"/>
              <a:t>de verpleegster			de verpleegsters</a:t>
            </a:r>
          </a:p>
          <a:p>
            <a:pPr eaLnBrk="1" hangingPunct="1">
              <a:buFontTx/>
              <a:buNone/>
            </a:pPr>
            <a:r>
              <a:rPr lang="nl-NL" sz="2000"/>
              <a:t>de waarzegster			de waarzegsters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Dag 4</a:t>
            </a:r>
            <a:r>
              <a:rPr lang="nl-NL" sz="2800" dirty="0"/>
              <a:t>: Verwijzende functiewoorden Tel -</a:t>
            </a:r>
            <a:r>
              <a:rPr lang="nl-NL" sz="2800" dirty="0">
                <a:solidFill>
                  <a:srgbClr val="663300"/>
                </a:solidFill>
              </a:rPr>
              <a:t>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u="sng" dirty="0"/>
              <a:t>Wat gaan we doen? Rondpraat  </a:t>
            </a:r>
          </a:p>
          <a:p>
            <a:r>
              <a:rPr lang="nl-NL" sz="2800" dirty="0"/>
              <a:t>De materialen van Dag 4. </a:t>
            </a:r>
          </a:p>
          <a:p>
            <a:r>
              <a:rPr lang="nl-NL" sz="2800" dirty="0"/>
              <a:t>De materialen worden verdeeld over de leerlingen. (Als er niet genoeg materiaal is, leg er dan nog wat spullen uit de klas bij)</a:t>
            </a:r>
          </a:p>
          <a:p>
            <a:r>
              <a:rPr lang="nl-NL" sz="2800" dirty="0"/>
              <a:t>De eerste leerling vraagt aan zijn buurman: Hoeveel dingen heb jij? Ik heb </a:t>
            </a:r>
            <a:r>
              <a:rPr lang="nl-NL" sz="2800" dirty="0">
                <a:solidFill>
                  <a:srgbClr val="663300"/>
                </a:solidFill>
              </a:rPr>
              <a:t>er</a:t>
            </a:r>
            <a:r>
              <a:rPr lang="nl-NL" sz="2800" dirty="0"/>
              <a:t>…</a:t>
            </a:r>
          </a:p>
          <a:p>
            <a:r>
              <a:rPr lang="nl-NL" sz="2800" dirty="0"/>
              <a:t>De buurman antwoordt: ik heb </a:t>
            </a:r>
            <a:r>
              <a:rPr lang="nl-NL" sz="2800" dirty="0">
                <a:solidFill>
                  <a:srgbClr val="663300"/>
                </a:solidFill>
              </a:rPr>
              <a:t>er</a:t>
            </a:r>
            <a:r>
              <a:rPr lang="nl-NL" sz="2800" dirty="0"/>
              <a:t> ….</a:t>
            </a:r>
          </a:p>
          <a:p>
            <a:r>
              <a:rPr lang="nl-NL" sz="2800" dirty="0"/>
              <a:t>Vervolgens stelt hij de vraag aan de volgende.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4450282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Dag 5</a:t>
            </a:r>
            <a:r>
              <a:rPr lang="nl-NL" sz="2800" dirty="0"/>
              <a:t>: bijvoeglijke naamwoorden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7084" y="1398549"/>
            <a:ext cx="8229600" cy="4910771"/>
          </a:xfrm>
        </p:spPr>
        <p:txBody>
          <a:bodyPr/>
          <a:lstStyle/>
          <a:p>
            <a:r>
              <a:rPr lang="nl-NL" sz="2800" u="sng" dirty="0"/>
              <a:t>Wat gaan we doen? Zoek iemand die </a:t>
            </a:r>
          </a:p>
          <a:p>
            <a:r>
              <a:rPr lang="nl-NL" sz="2800" dirty="0"/>
              <a:t>Wat hebben we nodig? </a:t>
            </a:r>
          </a:p>
          <a:p>
            <a:pPr marL="0" indent="0">
              <a:buNone/>
            </a:pPr>
            <a:r>
              <a:rPr lang="nl-NL" sz="2800" dirty="0"/>
              <a:t>   Werkblad 4.5.4 uit de map (beroepenlijst)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Loop rond met het papier en een potlood.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Geef een high five. 1 leerling leest een beroep voor. De andere zegt er een </a:t>
            </a:r>
            <a:r>
              <a:rPr lang="nl-NL" sz="2800" dirty="0" err="1"/>
              <a:t>bijv.nw</a:t>
            </a:r>
            <a:r>
              <a:rPr lang="nl-NL" sz="2800" dirty="0"/>
              <a:t> bij.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Eerste leerling noteert het </a:t>
            </a:r>
            <a:r>
              <a:rPr lang="nl-NL" sz="2800" dirty="0" err="1"/>
              <a:t>bijv.nw</a:t>
            </a:r>
            <a:r>
              <a:rPr lang="nl-NL" sz="2800" dirty="0"/>
              <a:t> achter het beroep. Daarna wisselen.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err="1"/>
              <a:t>Bijv</a:t>
            </a:r>
            <a:r>
              <a:rPr lang="nl-NL" sz="2800" dirty="0"/>
              <a:t>: de bokser – de </a:t>
            </a:r>
            <a:r>
              <a:rPr lang="nl-NL" sz="2800" dirty="0">
                <a:solidFill>
                  <a:srgbClr val="00B050"/>
                </a:solidFill>
              </a:rPr>
              <a:t>sterke</a:t>
            </a:r>
            <a:r>
              <a:rPr lang="nl-NL" sz="2800" dirty="0"/>
              <a:t> bokser </a:t>
            </a:r>
            <a:endParaRPr lang="nl-NL" sz="2800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Aan het eind de </a:t>
            </a:r>
            <a:r>
              <a:rPr lang="nl-NL" sz="2800" dirty="0" err="1"/>
              <a:t>bijv.naamwoorden</a:t>
            </a:r>
            <a:r>
              <a:rPr lang="nl-NL" sz="2800" dirty="0"/>
              <a:t> bespreken.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629381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8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80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begroeten</a:t>
            </a:r>
          </a:p>
        </p:txBody>
      </p:sp>
      <p:pic>
        <p:nvPicPr>
          <p:cNvPr id="14341" name="Picture 5" descr="18295806454a66046873f9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567737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80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begroeten</a:t>
            </a:r>
          </a:p>
        </p:txBody>
      </p:sp>
      <p:pic>
        <p:nvPicPr>
          <p:cNvPr id="15365" name="Picture 5" descr="1094113345_7e872766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17245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74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kronkelen</a:t>
            </a:r>
          </a:p>
        </p:txBody>
      </p:sp>
      <p:pic>
        <p:nvPicPr>
          <p:cNvPr id="16389" name="Picture 5" descr="dyn003_original_540_348_pjpeg__eb93765811841cc77b8ccb162b3204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74065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piepen</a:t>
            </a:r>
          </a:p>
        </p:txBody>
      </p:sp>
      <p:pic>
        <p:nvPicPr>
          <p:cNvPr id="17413" name="Picture 5" descr="pi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204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sissen</a:t>
            </a:r>
          </a:p>
        </p:txBody>
      </p:sp>
      <p:pic>
        <p:nvPicPr>
          <p:cNvPr id="18437" name="Picture 6" descr="cottonmouth-sn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164388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46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stoppen</a:t>
            </a:r>
          </a:p>
        </p:txBody>
      </p:sp>
      <p:pic>
        <p:nvPicPr>
          <p:cNvPr id="19461" name="Picture 5" descr="stoppen-t148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4168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bibberen</a:t>
            </a:r>
          </a:p>
          <a:p>
            <a:r>
              <a:rPr lang="nl-NL" dirty="0"/>
              <a:t>de badmuts</a:t>
            </a:r>
          </a:p>
          <a:p>
            <a:r>
              <a:rPr lang="nl-NL" dirty="0"/>
              <a:t>de bangerik</a:t>
            </a:r>
          </a:p>
          <a:p>
            <a:r>
              <a:rPr lang="nl-NL" dirty="0"/>
              <a:t>de camping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diploma</a:t>
            </a:r>
          </a:p>
        </p:txBody>
      </p:sp>
      <p:pic>
        <p:nvPicPr>
          <p:cNvPr id="4" name="Picture 5" descr="bibbe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190" y="2519685"/>
            <a:ext cx="307661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8812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voeren</a:t>
            </a:r>
          </a:p>
        </p:txBody>
      </p:sp>
      <p:pic>
        <p:nvPicPr>
          <p:cNvPr id="20485" name="Picture 5" descr="Anna-Wouter-voeren-Boebie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993062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744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mis</a:t>
            </a:r>
          </a:p>
        </p:txBody>
      </p:sp>
      <p:pic>
        <p:nvPicPr>
          <p:cNvPr id="21509" name="Picture 5" descr="Doelpunt%20Nelem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71220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885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raak</a:t>
            </a:r>
          </a:p>
        </p:txBody>
      </p:sp>
      <p:pic>
        <p:nvPicPr>
          <p:cNvPr id="22533" name="Picture 5" descr="voetbal-kleurplaat-doelpunt0gemaakt-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7704138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23557" name="Picture 5" descr="WatWaaromH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6264275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slang begint te kronkelen.</a:t>
            </a:r>
          </a:p>
          <a:p>
            <a:pPr eaLnBrk="1" hangingPunct="1">
              <a:buFontTx/>
              <a:buNone/>
            </a:pPr>
            <a:r>
              <a:rPr lang="nl-NL"/>
              <a:t>de slang begint te sissen.</a:t>
            </a:r>
          </a:p>
          <a:p>
            <a:pPr eaLnBrk="1" hangingPunct="1">
              <a:buFontTx/>
              <a:buNone/>
            </a:pPr>
            <a:r>
              <a:rPr lang="nl-NL"/>
              <a:t>de slang kronkelt naar de muis.</a:t>
            </a:r>
          </a:p>
          <a:p>
            <a:pPr eaLnBrk="1" hangingPunct="1">
              <a:buFontTx/>
              <a:buNone/>
            </a:pPr>
            <a:r>
              <a:rPr lang="nl-NL"/>
              <a:t>de slang hapt en : mis!</a:t>
            </a:r>
          </a:p>
          <a:p>
            <a:pPr eaLnBrk="1" hangingPunct="1">
              <a:buFontTx/>
              <a:buNone/>
            </a:pPr>
            <a:r>
              <a:rPr lang="nl-NL"/>
              <a:t>de slang hapt en : raak!</a:t>
            </a:r>
          </a:p>
          <a:p>
            <a:pPr eaLnBrk="1" hangingPunct="1">
              <a:buFontTx/>
              <a:buNone/>
            </a:pPr>
            <a:r>
              <a:rPr lang="nl-NL"/>
              <a:t>Eet nu maar lekker je .. op.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muis</a:t>
            </a:r>
          </a:p>
          <a:p>
            <a:pPr eaLnBrk="1" hangingPunct="1">
              <a:buFontTx/>
              <a:buNone/>
            </a:pPr>
            <a:r>
              <a:rPr lang="nl-NL"/>
              <a:t>het nijlpaard</a:t>
            </a:r>
          </a:p>
          <a:p>
            <a:pPr eaLnBrk="1" hangingPunct="1">
              <a:buFontTx/>
              <a:buNone/>
            </a:pPr>
            <a:r>
              <a:rPr lang="nl-NL"/>
              <a:t>de papegaai</a:t>
            </a:r>
          </a:p>
          <a:p>
            <a:pPr eaLnBrk="1" hangingPunct="1">
              <a:buFontTx/>
              <a:buNone/>
            </a:pPr>
            <a:r>
              <a:rPr lang="nl-NL"/>
              <a:t>de slang</a:t>
            </a:r>
          </a:p>
          <a:p>
            <a:pPr eaLnBrk="1" hangingPunct="1">
              <a:buFontTx/>
              <a:buNone/>
            </a:pPr>
            <a:r>
              <a:rPr lang="nl-NL"/>
              <a:t>de vogelkooi</a:t>
            </a:r>
          </a:p>
          <a:p>
            <a:pPr eaLnBrk="1" hangingPunct="1">
              <a:buFontTx/>
              <a:buNone/>
            </a:pPr>
            <a:r>
              <a:rPr lang="nl-NL"/>
              <a:t>de vuilniszak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muis			de muizen</a:t>
            </a:r>
          </a:p>
          <a:p>
            <a:pPr eaLnBrk="1" hangingPunct="1">
              <a:buFontTx/>
              <a:buNone/>
            </a:pPr>
            <a:r>
              <a:rPr lang="nl-NL"/>
              <a:t>het nijlpaard		de nijlpaarden</a:t>
            </a:r>
          </a:p>
          <a:p>
            <a:pPr eaLnBrk="1" hangingPunct="1">
              <a:buFontTx/>
              <a:buNone/>
            </a:pPr>
            <a:r>
              <a:rPr lang="nl-NL"/>
              <a:t>de papegaai		de papegaaien</a:t>
            </a:r>
          </a:p>
          <a:p>
            <a:pPr eaLnBrk="1" hangingPunct="1">
              <a:buFontTx/>
              <a:buNone/>
            </a:pPr>
            <a:r>
              <a:rPr lang="nl-NL"/>
              <a:t>de slang			de slangen</a:t>
            </a:r>
          </a:p>
          <a:p>
            <a:pPr eaLnBrk="1" hangingPunct="1">
              <a:buFontTx/>
              <a:buNone/>
            </a:pPr>
            <a:r>
              <a:rPr lang="nl-NL"/>
              <a:t>de vogelkooi		de vogelkooien</a:t>
            </a:r>
          </a:p>
          <a:p>
            <a:pPr eaLnBrk="1" hangingPunct="1">
              <a:buFontTx/>
              <a:buNone/>
            </a:pPr>
            <a:r>
              <a:rPr lang="nl-NL"/>
              <a:t>de vuilniszak		de vuilniszakken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horloge</a:t>
            </a:r>
          </a:p>
          <a:p>
            <a:pPr eaLnBrk="1" hangingPunct="1">
              <a:buFontTx/>
              <a:buNone/>
            </a:pPr>
            <a:r>
              <a:rPr lang="nl-NL"/>
              <a:t>de tijger</a:t>
            </a:r>
          </a:p>
          <a:p>
            <a:pPr eaLnBrk="1" hangingPunct="1">
              <a:buFontTx/>
              <a:buNone/>
            </a:pPr>
            <a:r>
              <a:rPr lang="nl-NL"/>
              <a:t>het balkon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horloge		de horloges</a:t>
            </a:r>
          </a:p>
          <a:p>
            <a:pPr eaLnBrk="1" hangingPunct="1">
              <a:buFontTx/>
              <a:buNone/>
            </a:pPr>
            <a:r>
              <a:rPr lang="nl-NL"/>
              <a:t>de tijger			de tijgers</a:t>
            </a:r>
          </a:p>
          <a:p>
            <a:pPr eaLnBrk="1" hangingPunct="1">
              <a:buFontTx/>
              <a:buNone/>
            </a:pPr>
            <a:r>
              <a:rPr lang="nl-NL"/>
              <a:t>het balkon		de balkons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 algn="ctr">
              <a:buNone/>
            </a:pPr>
            <a:r>
              <a:rPr lang="nl-NL" dirty="0" err="1"/>
              <a:t>wie,doet,wat,waar,wanneer</a:t>
            </a:r>
            <a:endParaRPr lang="nl-NL" dirty="0"/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71600" y="407707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555776" y="407707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181128" y="407707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32471" y="4077072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431832" y="4077072"/>
            <a:ext cx="1440160" cy="25922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76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411760" y="5564615"/>
            <a:ext cx="46169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Woord van de dag: </a:t>
            </a:r>
            <a:r>
              <a:rPr lang="nl-NL" sz="2800" dirty="0">
                <a:solidFill>
                  <a:srgbClr val="FF0000"/>
                </a:solidFill>
              </a:rPr>
              <a:t>het</a:t>
            </a:r>
            <a:r>
              <a:rPr lang="nl-NL" sz="2800" dirty="0"/>
              <a:t> voer</a:t>
            </a:r>
          </a:p>
        </p:txBody>
      </p:sp>
      <p:pic>
        <p:nvPicPr>
          <p:cNvPr id="10245" name="Picture 5" descr="vo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607433"/>
            <a:ext cx="82804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sz="2800" dirty="0"/>
              <a:t>Zinnen samengesteld met voegwoorden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839" y="1268760"/>
            <a:ext cx="8229600" cy="4525963"/>
          </a:xfrm>
        </p:spPr>
        <p:txBody>
          <a:bodyPr/>
          <a:lstStyle/>
          <a:p>
            <a:r>
              <a:rPr lang="nl-NL" sz="2800" u="sng" dirty="0"/>
              <a:t>Wat gaan we doen? Tweegesprek op tijd.</a:t>
            </a:r>
          </a:p>
          <a:p>
            <a:r>
              <a:rPr lang="nl-NL" sz="2800" dirty="0"/>
              <a:t>De leerlingen gaan in tweetallen het verhaal van de dag navertellen.</a:t>
            </a:r>
          </a:p>
          <a:p>
            <a:r>
              <a:rPr lang="nl-NL" sz="2800" dirty="0"/>
              <a:t>Bij elke verhaalplaat maken zij zinnen en proberen ze voegwoorden te gebruiken om lange zinnen te vormen.</a:t>
            </a:r>
          </a:p>
          <a:p>
            <a:r>
              <a:rPr lang="nl-NL" sz="2800" dirty="0"/>
              <a:t>Voegwoorden: maar - als - want – toen - omdat</a:t>
            </a:r>
          </a:p>
          <a:p>
            <a:r>
              <a:rPr lang="nl-NL" sz="2800" dirty="0"/>
              <a:t>Na </a:t>
            </a:r>
            <a:r>
              <a:rPr lang="nl-NL" sz="2800" dirty="0" err="1"/>
              <a:t>ca</a:t>
            </a:r>
            <a:r>
              <a:rPr lang="nl-NL" sz="2800" dirty="0"/>
              <a:t> 2 minuten de volgende plaat.</a:t>
            </a:r>
          </a:p>
          <a:p>
            <a:r>
              <a:rPr lang="nl-NL" sz="2800" dirty="0"/>
              <a:t>Let op de werkwoorden!</a:t>
            </a:r>
          </a:p>
        </p:txBody>
      </p:sp>
    </p:spTree>
    <p:extLst>
      <p:ext uri="{BB962C8B-B14F-4D97-AF65-F5344CB8AC3E}">
        <p14:creationId xmlns:p14="http://schemas.microsoft.com/office/powerpoint/2010/main" val="927389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823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/>
              <a:t>Dag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40" y="1556792"/>
            <a:ext cx="8229600" cy="4525963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 </a:t>
            </a:r>
            <a:r>
              <a:rPr lang="nl-NL" dirty="0"/>
              <a:t>voer 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balkon</a:t>
            </a:r>
          </a:p>
          <a:p>
            <a:r>
              <a:rPr lang="nl-NL" dirty="0"/>
              <a:t>de vogelkooi</a:t>
            </a:r>
          </a:p>
          <a:p>
            <a:r>
              <a:rPr lang="nl-NL" dirty="0"/>
              <a:t>kronkelen</a:t>
            </a:r>
          </a:p>
          <a:p>
            <a:r>
              <a:rPr lang="nl-NL" dirty="0"/>
              <a:t>voeren</a:t>
            </a:r>
          </a:p>
        </p:txBody>
      </p:sp>
      <p:pic>
        <p:nvPicPr>
          <p:cNvPr id="4" name="Picture 5" descr="vo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40255"/>
            <a:ext cx="4725375" cy="226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6325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881147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123728" y="5877272"/>
            <a:ext cx="51378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Woord van de dag: </a:t>
            </a:r>
            <a:r>
              <a:rPr lang="nl-NL" sz="2800" dirty="0">
                <a:solidFill>
                  <a:srgbClr val="FF0000"/>
                </a:solidFill>
              </a:rPr>
              <a:t>het</a:t>
            </a:r>
            <a:r>
              <a:rPr lang="nl-NL" sz="2800" dirty="0"/>
              <a:t> beroep </a:t>
            </a:r>
          </a:p>
        </p:txBody>
      </p:sp>
      <p:pic>
        <p:nvPicPr>
          <p:cNvPr id="31749" name="Picture 5" descr="beroe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787" y="260648"/>
            <a:ext cx="52673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76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bakker</a:t>
            </a:r>
          </a:p>
        </p:txBody>
      </p:sp>
      <p:pic>
        <p:nvPicPr>
          <p:cNvPr id="30725" name="Picture 5" descr="nieuws2-bakker-van-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8532812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767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bloemenman</a:t>
            </a:r>
          </a:p>
        </p:txBody>
      </p:sp>
      <p:pic>
        <p:nvPicPr>
          <p:cNvPr id="32773" name="Picture 5" descr="WERK_bloemenverkoper_op_de_Albert_Cuijpstra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76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bokser</a:t>
            </a:r>
          </a:p>
        </p:txBody>
      </p:sp>
      <p:pic>
        <p:nvPicPr>
          <p:cNvPr id="33797" name="Picture 5" descr="box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4598987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308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brandweerman</a:t>
            </a:r>
          </a:p>
        </p:txBody>
      </p:sp>
      <p:pic>
        <p:nvPicPr>
          <p:cNvPr id="34821" name="Picture 5" descr="brandwee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812087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844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balkon</a:t>
            </a:r>
          </a:p>
        </p:txBody>
      </p:sp>
      <p:pic>
        <p:nvPicPr>
          <p:cNvPr id="3077" name="Picture 5" descr="l9103161_balkon_van_o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596188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759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buschauffeur</a:t>
            </a:r>
          </a:p>
        </p:txBody>
      </p:sp>
      <p:pic>
        <p:nvPicPr>
          <p:cNvPr id="35845" name="Picture 5" descr="connexx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45172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465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conducteur</a:t>
            </a:r>
          </a:p>
        </p:txBody>
      </p:sp>
      <p:pic>
        <p:nvPicPr>
          <p:cNvPr id="36869" name="Picture 5" descr="conduct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472112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88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glazenwasser</a:t>
            </a:r>
          </a:p>
        </p:txBody>
      </p:sp>
      <p:pic>
        <p:nvPicPr>
          <p:cNvPr id="37893" name="Picture 5" descr="glazenwasser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-95250"/>
            <a:ext cx="394335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925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kapitein</a:t>
            </a:r>
          </a:p>
        </p:txBody>
      </p:sp>
      <p:pic>
        <p:nvPicPr>
          <p:cNvPr id="38917" name="Picture 5" descr="Kapitein-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35451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265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metselaar</a:t>
            </a:r>
          </a:p>
        </p:txBody>
      </p:sp>
      <p:pic>
        <p:nvPicPr>
          <p:cNvPr id="39941" name="Picture 5" descr="metselaar_aan_het_we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76327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32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telefoniste</a:t>
            </a:r>
          </a:p>
        </p:txBody>
      </p:sp>
      <p:pic>
        <p:nvPicPr>
          <p:cNvPr id="40965" name="Picture 5" descr="telefoni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8486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312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trambestuurder</a:t>
            </a:r>
          </a:p>
        </p:txBody>
      </p:sp>
      <p:pic>
        <p:nvPicPr>
          <p:cNvPr id="41988" name="Picture 5" descr="tra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46799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edvardniessingopdetram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41950" y="0"/>
            <a:ext cx="3702050" cy="3702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665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verpleegster</a:t>
            </a:r>
          </a:p>
        </p:txBody>
      </p:sp>
      <p:pic>
        <p:nvPicPr>
          <p:cNvPr id="43013" name="Picture 5" descr="naamlo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87338"/>
            <a:ext cx="2659062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18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verpleger</a:t>
            </a:r>
          </a:p>
        </p:txBody>
      </p:sp>
      <p:pic>
        <p:nvPicPr>
          <p:cNvPr id="44037" name="Picture 5" descr="zorg___verpleger_aan_bed__groot_formaat__medium_2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3706812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386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vuilnisman</a:t>
            </a:r>
          </a:p>
        </p:txBody>
      </p:sp>
      <p:pic>
        <p:nvPicPr>
          <p:cNvPr id="45060" name="Picture 5" descr="z-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81750_424_1197376464849-vuilnisman_met_duobak_206x129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692150"/>
            <a:ext cx="3960812" cy="2481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985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horloge</a:t>
            </a:r>
          </a:p>
        </p:txBody>
      </p:sp>
      <p:pic>
        <p:nvPicPr>
          <p:cNvPr id="4101" name="Picture 5" descr="horlo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7056437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64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waarzegster</a:t>
            </a:r>
          </a:p>
        </p:txBody>
      </p:sp>
      <p:pic>
        <p:nvPicPr>
          <p:cNvPr id="46085" name="Picture 5" descr="waarzeg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678363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54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werk</a:t>
            </a:r>
          </a:p>
        </p:txBody>
      </p:sp>
      <p:pic>
        <p:nvPicPr>
          <p:cNvPr id="47109" name="Picture 5" descr="Fiep_Westendorp-werken_of_huisvrouw_(smal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56515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3001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spatten (met verf)</a:t>
            </a:r>
          </a:p>
        </p:txBody>
      </p:sp>
      <p:pic>
        <p:nvPicPr>
          <p:cNvPr id="48133" name="Picture 5" descr="1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3816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64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metselen</a:t>
            </a:r>
          </a:p>
        </p:txBody>
      </p:sp>
      <p:pic>
        <p:nvPicPr>
          <p:cNvPr id="49157" name="Picture 5" descr="metselaar_aan_het_we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76327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bloemenman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de vuilnisman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512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bloemenman	de bloemenmannen</a:t>
            </a:r>
          </a:p>
          <a:p>
            <a:pPr eaLnBrk="1" hangingPunct="1">
              <a:buFontTx/>
              <a:buNone/>
            </a:pPr>
            <a:r>
              <a:rPr lang="nl-NL"/>
              <a:t>de vuilnisman		de vuilnismannen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522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de bakker			</a:t>
            </a:r>
          </a:p>
          <a:p>
            <a:pPr eaLnBrk="1" hangingPunct="1">
              <a:buFontTx/>
              <a:buNone/>
            </a:pPr>
            <a:r>
              <a:rPr lang="nl-NL" sz="2400"/>
              <a:t>de bokser			</a:t>
            </a:r>
          </a:p>
          <a:p>
            <a:pPr eaLnBrk="1" hangingPunct="1">
              <a:buFontTx/>
              <a:buNone/>
            </a:pPr>
            <a:r>
              <a:rPr lang="nl-NL" sz="2400"/>
              <a:t>de buschauffeur		</a:t>
            </a:r>
          </a:p>
          <a:p>
            <a:pPr eaLnBrk="1" hangingPunct="1">
              <a:buFontTx/>
              <a:buNone/>
            </a:pPr>
            <a:r>
              <a:rPr lang="nl-NL" sz="2400"/>
              <a:t>de conducteur		</a:t>
            </a:r>
          </a:p>
          <a:p>
            <a:pPr eaLnBrk="1" hangingPunct="1">
              <a:buFontTx/>
              <a:buNone/>
            </a:pPr>
            <a:r>
              <a:rPr lang="nl-NL" sz="2400"/>
              <a:t>de glazenwasser		</a:t>
            </a:r>
          </a:p>
          <a:p>
            <a:pPr eaLnBrk="1" hangingPunct="1">
              <a:buFontTx/>
              <a:buNone/>
            </a:pPr>
            <a:r>
              <a:rPr lang="nl-NL" sz="2400"/>
              <a:t>de kapitein			</a:t>
            </a:r>
          </a:p>
          <a:p>
            <a:pPr eaLnBrk="1" hangingPunct="1">
              <a:buFontTx/>
              <a:buNone/>
            </a:pPr>
            <a:r>
              <a:rPr lang="nl-NL" sz="2400"/>
              <a:t>de metselaar		</a:t>
            </a:r>
          </a:p>
          <a:p>
            <a:pPr eaLnBrk="1" hangingPunct="1">
              <a:buFontTx/>
              <a:buNone/>
            </a:pPr>
            <a:r>
              <a:rPr lang="nl-NL" sz="2400"/>
              <a:t>de telefoniste		</a:t>
            </a:r>
          </a:p>
          <a:p>
            <a:pPr eaLnBrk="1" hangingPunct="1">
              <a:buFontTx/>
              <a:buNone/>
            </a:pPr>
            <a:r>
              <a:rPr lang="nl-NL" sz="2400"/>
              <a:t>de trambestuurder	</a:t>
            </a:r>
          </a:p>
          <a:p>
            <a:pPr eaLnBrk="1" hangingPunct="1">
              <a:buFontTx/>
              <a:buNone/>
            </a:pPr>
            <a:r>
              <a:rPr lang="nl-NL" sz="2400"/>
              <a:t>de verpleegster		</a:t>
            </a:r>
          </a:p>
          <a:p>
            <a:pPr eaLnBrk="1" hangingPunct="1">
              <a:buFontTx/>
              <a:buNone/>
            </a:pPr>
            <a:r>
              <a:rPr lang="nl-NL" sz="2400"/>
              <a:t>de waarzegster		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532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z="2400"/>
              <a:t>de bakker			de bakkers</a:t>
            </a:r>
          </a:p>
          <a:p>
            <a:pPr eaLnBrk="1" hangingPunct="1"/>
            <a:r>
              <a:rPr lang="nl-NL" sz="2400"/>
              <a:t>de bokser			de boksers</a:t>
            </a:r>
          </a:p>
          <a:p>
            <a:pPr eaLnBrk="1" hangingPunct="1"/>
            <a:r>
              <a:rPr lang="nl-NL" sz="2400"/>
              <a:t>de buschauffeur		de buschauffeurs</a:t>
            </a:r>
          </a:p>
          <a:p>
            <a:pPr eaLnBrk="1" hangingPunct="1"/>
            <a:r>
              <a:rPr lang="nl-NL" sz="2400"/>
              <a:t>de conducteur		de conducteurs</a:t>
            </a:r>
          </a:p>
          <a:p>
            <a:pPr eaLnBrk="1" hangingPunct="1"/>
            <a:r>
              <a:rPr lang="nl-NL" sz="2400"/>
              <a:t>de glazenwasser		de glazenwassers</a:t>
            </a:r>
          </a:p>
          <a:p>
            <a:pPr eaLnBrk="1" hangingPunct="1"/>
            <a:r>
              <a:rPr lang="nl-NL" sz="2400"/>
              <a:t>de kapitein			de kapiteins</a:t>
            </a:r>
          </a:p>
          <a:p>
            <a:pPr eaLnBrk="1" hangingPunct="1"/>
            <a:r>
              <a:rPr lang="nl-NL" sz="2400"/>
              <a:t>de metselaar		de metselaars</a:t>
            </a:r>
          </a:p>
          <a:p>
            <a:pPr eaLnBrk="1" hangingPunct="1"/>
            <a:r>
              <a:rPr lang="nl-NL" sz="2400"/>
              <a:t>de telefoniste		de telefonistes</a:t>
            </a:r>
          </a:p>
          <a:p>
            <a:pPr eaLnBrk="1" hangingPunct="1">
              <a:buFontTx/>
              <a:buNone/>
            </a:pPr>
            <a:r>
              <a:rPr lang="nl-NL" sz="2400"/>
              <a:t>	de trambestuurder	de trambestuurders</a:t>
            </a:r>
          </a:p>
          <a:p>
            <a:pPr eaLnBrk="1" hangingPunct="1"/>
            <a:r>
              <a:rPr lang="nl-NL" sz="2400"/>
              <a:t>de verpleegster		de verpleegsters</a:t>
            </a:r>
          </a:p>
          <a:p>
            <a:pPr eaLnBrk="1" hangingPunct="1"/>
            <a:r>
              <a:rPr lang="nl-NL" sz="2400"/>
              <a:t>de waarzegster		de waarzegsters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Lidwoorden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47666"/>
          </a:xfrm>
        </p:spPr>
        <p:txBody>
          <a:bodyPr/>
          <a:lstStyle/>
          <a:p>
            <a:r>
              <a:rPr lang="nl-NL" sz="2800" u="sng" dirty="0"/>
              <a:t>Wat gaan we doen? Binnen-/buitenkring  </a:t>
            </a:r>
          </a:p>
          <a:p>
            <a:r>
              <a:rPr lang="nl-NL" sz="2800" dirty="0"/>
              <a:t>Wat hebben we nodig? Praatplaat met beroepen op </a:t>
            </a:r>
            <a:r>
              <a:rPr lang="nl-NL" sz="2800" dirty="0" err="1"/>
              <a:t>digibord</a:t>
            </a:r>
            <a:r>
              <a:rPr lang="nl-NL" sz="2800" dirty="0"/>
              <a:t> (google of in map zelf </a:t>
            </a:r>
            <a:r>
              <a:rPr lang="nl-NL" sz="2800" dirty="0" err="1"/>
              <a:t>toeg.mat</a:t>
            </a:r>
            <a:r>
              <a:rPr lang="nl-NL" sz="2800" dirty="0"/>
              <a:t>. ZIS </a:t>
            </a:r>
            <a:r>
              <a:rPr lang="nl-NL" sz="2800" dirty="0" err="1"/>
              <a:t>dropbox</a:t>
            </a:r>
            <a:r>
              <a:rPr lang="nl-NL" sz="2800" dirty="0"/>
              <a:t>)</a:t>
            </a:r>
          </a:p>
          <a:p>
            <a:r>
              <a:rPr lang="nl-NL" sz="2800" dirty="0"/>
              <a:t>Maak een binnen- en buitenkring.</a:t>
            </a:r>
          </a:p>
          <a:p>
            <a:r>
              <a:rPr lang="nl-NL" sz="2800" dirty="0"/>
              <a:t>De </a:t>
            </a:r>
            <a:r>
              <a:rPr lang="nl-NL" sz="2800" dirty="0" err="1"/>
              <a:t>binnenkring</a:t>
            </a:r>
            <a:r>
              <a:rPr lang="nl-NL" sz="2800" dirty="0"/>
              <a:t> maakt een zin bij de plaat met het juiste lidwoord ervoor.</a:t>
            </a:r>
          </a:p>
          <a:p>
            <a:r>
              <a:rPr lang="nl-NL" sz="2800" dirty="0"/>
              <a:t>De buitenkring maakt er meervoud van en let hierbij goed op het gebruik van het lidwoord.</a:t>
            </a:r>
          </a:p>
          <a:p>
            <a:r>
              <a:rPr lang="nl-NL" sz="2800" dirty="0" err="1"/>
              <a:t>Binnenkring</a:t>
            </a:r>
            <a:r>
              <a:rPr lang="nl-NL" sz="2800" dirty="0"/>
              <a:t> coacht en draait daarna door.</a:t>
            </a:r>
          </a:p>
        </p:txBody>
      </p:sp>
    </p:spTree>
    <p:extLst>
      <p:ext uri="{BB962C8B-B14F-4D97-AF65-F5344CB8AC3E}">
        <p14:creationId xmlns:p14="http://schemas.microsoft.com/office/powerpoint/2010/main" val="2059278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Trappen van vergelijking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1154" y="1340768"/>
            <a:ext cx="8229600" cy="4525963"/>
          </a:xfrm>
        </p:spPr>
        <p:txBody>
          <a:bodyPr/>
          <a:lstStyle/>
          <a:p>
            <a:r>
              <a:rPr lang="nl-NL" sz="2400" u="sng" dirty="0"/>
              <a:t>Wat gaan we doen? Mix en koppel </a:t>
            </a:r>
          </a:p>
          <a:p>
            <a:r>
              <a:rPr lang="nl-NL" sz="2400" dirty="0"/>
              <a:t>Wat hebben we nodig? Beroepenmemory (in map).</a:t>
            </a:r>
          </a:p>
          <a:p>
            <a:r>
              <a:rPr lang="nl-NL" sz="2400" dirty="0"/>
              <a:t>Leerlingen krijgen een memorykaartje en lopen rond.</a:t>
            </a:r>
          </a:p>
          <a:p>
            <a:r>
              <a:rPr lang="nl-NL" sz="2400" dirty="0"/>
              <a:t>High five geven en zeggen wat zij hebben. </a:t>
            </a:r>
          </a:p>
          <a:p>
            <a:r>
              <a:rPr lang="nl-NL" sz="2400" dirty="0"/>
              <a:t>Als zij een koppel zijn lopen zij naar de leerkracht en maken een zin bij het kaartje met een </a:t>
            </a:r>
            <a:r>
              <a:rPr lang="nl-NL" sz="2400" dirty="0" err="1"/>
              <a:t>bijv.nw</a:t>
            </a:r>
            <a:r>
              <a:rPr lang="nl-NL" sz="2400" dirty="0"/>
              <a:t>. erin. Daarna nog twee zinnen met de trap van vergelijking.</a:t>
            </a:r>
          </a:p>
          <a:p>
            <a:r>
              <a:rPr lang="nl-NL" sz="2400" dirty="0" err="1"/>
              <a:t>Bijv</a:t>
            </a:r>
            <a:r>
              <a:rPr lang="nl-NL" sz="2400" dirty="0"/>
              <a:t>: De bakker bakt </a:t>
            </a:r>
            <a:r>
              <a:rPr lang="nl-NL" sz="2400" dirty="0">
                <a:solidFill>
                  <a:srgbClr val="00B050"/>
                </a:solidFill>
              </a:rPr>
              <a:t>lekker</a:t>
            </a:r>
            <a:r>
              <a:rPr lang="nl-NL" sz="2400" dirty="0"/>
              <a:t> brood</a:t>
            </a:r>
          </a:p>
          <a:p>
            <a:pPr marL="0" indent="0">
              <a:buNone/>
            </a:pPr>
            <a:r>
              <a:rPr lang="nl-NL" sz="2400" dirty="0"/>
              <a:t>            Mama bakt </a:t>
            </a:r>
            <a:r>
              <a:rPr lang="nl-NL" sz="2400" dirty="0">
                <a:solidFill>
                  <a:srgbClr val="00B050"/>
                </a:solidFill>
              </a:rPr>
              <a:t>lekkerder</a:t>
            </a:r>
            <a:r>
              <a:rPr lang="nl-NL" sz="2400" dirty="0"/>
              <a:t> brood</a:t>
            </a:r>
          </a:p>
          <a:p>
            <a:pPr marL="0" indent="0">
              <a:buNone/>
            </a:pPr>
            <a:r>
              <a:rPr lang="nl-NL" sz="2400" dirty="0"/>
              <a:t>            Opa bakt het </a:t>
            </a:r>
            <a:r>
              <a:rPr lang="nl-NL" sz="2400" dirty="0">
                <a:solidFill>
                  <a:srgbClr val="00B050"/>
                </a:solidFill>
              </a:rPr>
              <a:t>lekkerste</a:t>
            </a:r>
            <a:r>
              <a:rPr lang="nl-NL" sz="2400" dirty="0"/>
              <a:t> brood</a:t>
            </a:r>
          </a:p>
        </p:txBody>
      </p:sp>
    </p:spTree>
    <p:extLst>
      <p:ext uri="{BB962C8B-B14F-4D97-AF65-F5344CB8AC3E}">
        <p14:creationId xmlns:p14="http://schemas.microsoft.com/office/powerpoint/2010/main" val="54830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44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muis</a:t>
            </a:r>
          </a:p>
        </p:txBody>
      </p:sp>
      <p:pic>
        <p:nvPicPr>
          <p:cNvPr id="5125" name="Picture 5" descr="mu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82804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7462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beroep</a:t>
            </a:r>
          </a:p>
          <a:p>
            <a:r>
              <a:rPr lang="nl-NL" dirty="0"/>
              <a:t>de bakker</a:t>
            </a:r>
          </a:p>
          <a:p>
            <a:r>
              <a:rPr lang="nl-NL" dirty="0"/>
              <a:t>de metselaar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werk</a:t>
            </a:r>
          </a:p>
          <a:p>
            <a:r>
              <a:rPr lang="nl-NL" dirty="0"/>
              <a:t>de kapitein</a:t>
            </a:r>
          </a:p>
        </p:txBody>
      </p:sp>
      <p:pic>
        <p:nvPicPr>
          <p:cNvPr id="4" name="Picture 5" descr="beroe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74210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3901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547664" y="5924550"/>
            <a:ext cx="5317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Woord van de dag</a:t>
            </a:r>
            <a:r>
              <a:rPr lang="nl-NL" sz="2800" dirty="0">
                <a:solidFill>
                  <a:srgbClr val="FF0000"/>
                </a:solidFill>
              </a:rPr>
              <a:t>: het</a:t>
            </a:r>
            <a:r>
              <a:rPr lang="nl-NL" sz="2800" dirty="0"/>
              <a:t> paspoort</a:t>
            </a:r>
          </a:p>
        </p:txBody>
      </p:sp>
      <p:pic>
        <p:nvPicPr>
          <p:cNvPr id="61445" name="Picture 5" descr="paspo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086" y="404664"/>
            <a:ext cx="321257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887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bagage</a:t>
            </a:r>
          </a:p>
        </p:txBody>
      </p:sp>
      <p:pic>
        <p:nvPicPr>
          <p:cNvPr id="55301" name="Picture 5" descr="bag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08952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446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balie</a:t>
            </a:r>
          </a:p>
        </p:txBody>
      </p:sp>
      <p:pic>
        <p:nvPicPr>
          <p:cNvPr id="56325" name="Picture 5" descr="P1000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6073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844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balkon</a:t>
            </a:r>
          </a:p>
        </p:txBody>
      </p:sp>
      <p:pic>
        <p:nvPicPr>
          <p:cNvPr id="57349" name="Picture 5" descr="balk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6327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906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beroep</a:t>
            </a:r>
          </a:p>
        </p:txBody>
      </p:sp>
      <p:pic>
        <p:nvPicPr>
          <p:cNvPr id="58373" name="Picture 5" descr="beroe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7610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96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controle</a:t>
            </a:r>
          </a:p>
        </p:txBody>
      </p:sp>
      <p:pic>
        <p:nvPicPr>
          <p:cNvPr id="59397" name="Picture 5" descr="schiphol2w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272337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887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douane</a:t>
            </a:r>
          </a:p>
        </p:txBody>
      </p:sp>
      <p:pic>
        <p:nvPicPr>
          <p:cNvPr id="60421" name="Picture 5" descr="hfd_paspoortcontrole_kmar_tcm66-98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57610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14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nijlpaard</a:t>
            </a:r>
          </a:p>
        </p:txBody>
      </p:sp>
      <p:pic>
        <p:nvPicPr>
          <p:cNvPr id="6149" name="Picture 5" descr="Nijlpa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812800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985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horloge</a:t>
            </a:r>
          </a:p>
        </p:txBody>
      </p:sp>
      <p:pic>
        <p:nvPicPr>
          <p:cNvPr id="62469" name="Picture 5" descr="horloges_alessi_alessi_alessi_horloge_calum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568801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484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krant</a:t>
            </a:r>
          </a:p>
        </p:txBody>
      </p:sp>
      <p:pic>
        <p:nvPicPr>
          <p:cNvPr id="63493" name="Picture 5" descr="kran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893175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166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papegaai</a:t>
            </a:r>
          </a:p>
        </p:txBody>
      </p:sp>
      <p:pic>
        <p:nvPicPr>
          <p:cNvPr id="64517" name="Picture 5" descr="papega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3671887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503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stewardess</a:t>
            </a:r>
          </a:p>
        </p:txBody>
      </p:sp>
      <p:pic>
        <p:nvPicPr>
          <p:cNvPr id="65541" name="Picture 5" descr="air-steward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59777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62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het ticket</a:t>
            </a:r>
          </a:p>
        </p:txBody>
      </p:sp>
      <p:pic>
        <p:nvPicPr>
          <p:cNvPr id="66565" name="Picture 5" descr="biglietto-train-ti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265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vertrekhal</a:t>
            </a:r>
          </a:p>
        </p:txBody>
      </p:sp>
      <p:pic>
        <p:nvPicPr>
          <p:cNvPr id="67589" name="Picture 5" descr="schiphol%20vertrekh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2009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64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vertrektijden</a:t>
            </a:r>
          </a:p>
        </p:txBody>
      </p:sp>
      <p:pic>
        <p:nvPicPr>
          <p:cNvPr id="68613" name="Picture 5" descr="vertrektij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74882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725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afscheid nemen</a:t>
            </a:r>
          </a:p>
        </p:txBody>
      </p:sp>
      <p:pic>
        <p:nvPicPr>
          <p:cNvPr id="69637" name="Picture 5" descr="naamlo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8324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74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kronkelen</a:t>
            </a:r>
          </a:p>
        </p:txBody>
      </p:sp>
      <p:pic>
        <p:nvPicPr>
          <p:cNvPr id="70661" name="Picture 5" descr="sl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7594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46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stoppen</a:t>
            </a:r>
          </a:p>
        </p:txBody>
      </p:sp>
      <p:pic>
        <p:nvPicPr>
          <p:cNvPr id="71685" name="Picture 5" descr="stoppen-t148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69850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166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papegaai</a:t>
            </a:r>
          </a:p>
        </p:txBody>
      </p:sp>
      <p:pic>
        <p:nvPicPr>
          <p:cNvPr id="7173" name="Picture 5" descr="papega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45878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2144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snackbar</a:t>
            </a:r>
          </a:p>
        </p:txBody>
      </p:sp>
      <p:pic>
        <p:nvPicPr>
          <p:cNvPr id="72709" name="Picture 5" descr="snack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Je mening geven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/>
              <a:t> Ik vind ……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z="2800"/>
              <a:t>Ik vind slangen gevaarlijk.</a:t>
            </a:r>
          </a:p>
          <a:p>
            <a:pPr eaLnBrk="1" hangingPunct="1"/>
            <a:r>
              <a:rPr lang="nl-NL" sz="2800"/>
              <a:t>Ik vind het goed dat de slang terug gaat naar Brazilië</a:t>
            </a:r>
          </a:p>
          <a:p>
            <a:pPr eaLnBrk="1" hangingPunct="1"/>
            <a:r>
              <a:rPr lang="nl-NL" sz="2800"/>
              <a:t>Ik vind slangen mooie dieren.</a:t>
            </a:r>
          </a:p>
          <a:p>
            <a:pPr eaLnBrk="1" hangingPunct="1"/>
            <a:r>
              <a:rPr lang="nl-NL" sz="2800"/>
              <a:t>Mensen die slangen kopen zijn gek!</a:t>
            </a:r>
          </a:p>
          <a:p>
            <a:pPr eaLnBrk="1" hangingPunct="1"/>
            <a:r>
              <a:rPr lang="nl-NL" sz="2800"/>
              <a:t>Ik wil later, als ik groot ben, met dieren werken.</a:t>
            </a:r>
          </a:p>
          <a:p>
            <a:pPr eaLnBrk="1" hangingPunct="1"/>
            <a:r>
              <a:rPr lang="nl-NL" sz="2800"/>
              <a:t>Ik wil later, als ik groot ben, steward(ess) worden.</a:t>
            </a:r>
          </a:p>
          <a:p>
            <a:pPr eaLnBrk="1" hangingPunct="1"/>
            <a:r>
              <a:rPr lang="nl-NL" sz="2800"/>
              <a:t>Ik wil later, als ik groot ben, politieagent worden.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57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beroep</a:t>
            </a:r>
          </a:p>
          <a:p>
            <a:pPr eaLnBrk="1" hangingPunct="1">
              <a:buFontTx/>
              <a:buNone/>
            </a:pPr>
            <a:r>
              <a:rPr lang="nl-NL"/>
              <a:t>de krant</a:t>
            </a:r>
          </a:p>
          <a:p>
            <a:pPr eaLnBrk="1" hangingPunct="1">
              <a:buFontTx/>
              <a:buNone/>
            </a:pPr>
            <a:r>
              <a:rPr lang="nl-NL"/>
              <a:t>de papegaai</a:t>
            </a:r>
          </a:p>
          <a:p>
            <a:pPr eaLnBrk="1" hangingPunct="1">
              <a:buFontTx/>
              <a:buNone/>
            </a:pPr>
            <a:r>
              <a:rPr lang="nl-NL"/>
              <a:t>het paspoort</a:t>
            </a:r>
          </a:p>
          <a:p>
            <a:pPr eaLnBrk="1" hangingPunct="1">
              <a:buFontTx/>
              <a:buNone/>
            </a:pPr>
            <a:r>
              <a:rPr lang="nl-NL"/>
              <a:t>de stewardess</a:t>
            </a:r>
          </a:p>
          <a:p>
            <a:pPr eaLnBrk="1" hangingPunct="1">
              <a:buFontTx/>
              <a:buNone/>
            </a:pPr>
            <a:r>
              <a:rPr lang="nl-NL"/>
              <a:t>de vertrekhal</a:t>
            </a:r>
          </a:p>
          <a:p>
            <a:pPr eaLnBrk="1" hangingPunct="1">
              <a:buFontTx/>
              <a:buNone/>
            </a:pPr>
            <a:r>
              <a:rPr lang="nl-NL"/>
              <a:t>de vertrektijd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68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beroep		de beroepen</a:t>
            </a:r>
          </a:p>
          <a:p>
            <a:pPr eaLnBrk="1" hangingPunct="1">
              <a:buFontTx/>
              <a:buNone/>
            </a:pPr>
            <a:r>
              <a:rPr lang="nl-NL"/>
              <a:t>de krant			de kranten</a:t>
            </a:r>
          </a:p>
          <a:p>
            <a:pPr eaLnBrk="1" hangingPunct="1">
              <a:buFontTx/>
              <a:buNone/>
            </a:pPr>
            <a:r>
              <a:rPr lang="nl-NL"/>
              <a:t>de papegaai		de papegaaien</a:t>
            </a:r>
          </a:p>
          <a:p>
            <a:pPr eaLnBrk="1" hangingPunct="1">
              <a:buFontTx/>
              <a:buNone/>
            </a:pPr>
            <a:r>
              <a:rPr lang="nl-NL"/>
              <a:t>het paspoort		de paspoorten</a:t>
            </a:r>
          </a:p>
          <a:p>
            <a:pPr eaLnBrk="1" hangingPunct="1">
              <a:buFontTx/>
              <a:buNone/>
            </a:pPr>
            <a:r>
              <a:rPr lang="nl-NL"/>
              <a:t>de stewardess		de stewardessen</a:t>
            </a:r>
          </a:p>
          <a:p>
            <a:pPr eaLnBrk="1" hangingPunct="1">
              <a:buFontTx/>
              <a:buNone/>
            </a:pPr>
            <a:r>
              <a:rPr lang="nl-NL"/>
              <a:t>de vertrekhal		de vertrekhallen</a:t>
            </a:r>
          </a:p>
          <a:p>
            <a:pPr eaLnBrk="1" hangingPunct="1">
              <a:buFontTx/>
              <a:buNone/>
            </a:pPr>
            <a:r>
              <a:rPr lang="nl-NL"/>
              <a:t>de vertrektijd		de vertrektijden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78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balie</a:t>
            </a:r>
          </a:p>
          <a:p>
            <a:pPr eaLnBrk="1" hangingPunct="1">
              <a:buFontTx/>
              <a:buNone/>
            </a:pPr>
            <a:r>
              <a:rPr lang="nl-NL"/>
              <a:t>het balkon</a:t>
            </a:r>
          </a:p>
          <a:p>
            <a:pPr eaLnBrk="1" hangingPunct="1">
              <a:buFontTx/>
              <a:buNone/>
            </a:pPr>
            <a:r>
              <a:rPr lang="nl-NL"/>
              <a:t>de controle</a:t>
            </a:r>
          </a:p>
          <a:p>
            <a:pPr eaLnBrk="1" hangingPunct="1">
              <a:buFontTx/>
              <a:buNone/>
            </a:pPr>
            <a:r>
              <a:rPr lang="nl-NL"/>
              <a:t>het horloge</a:t>
            </a:r>
          </a:p>
          <a:p>
            <a:pPr eaLnBrk="1" hangingPunct="1">
              <a:buFontTx/>
              <a:buNone/>
            </a:pPr>
            <a:r>
              <a:rPr lang="nl-NL"/>
              <a:t>de snackbar</a:t>
            </a:r>
          </a:p>
          <a:p>
            <a:pPr eaLnBrk="1" hangingPunct="1">
              <a:buFontTx/>
              <a:buNone/>
            </a:pPr>
            <a:r>
              <a:rPr lang="nl-NL"/>
              <a:t>het ticket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88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balie			de balies</a:t>
            </a:r>
          </a:p>
          <a:p>
            <a:pPr eaLnBrk="1" hangingPunct="1">
              <a:buFontTx/>
              <a:buNone/>
            </a:pPr>
            <a:r>
              <a:rPr lang="nl-NL"/>
              <a:t>het balkon		de balkons</a:t>
            </a:r>
          </a:p>
          <a:p>
            <a:pPr eaLnBrk="1" hangingPunct="1">
              <a:buFontTx/>
              <a:buNone/>
            </a:pPr>
            <a:r>
              <a:rPr lang="nl-NL"/>
              <a:t>de controle		de controles</a:t>
            </a:r>
          </a:p>
          <a:p>
            <a:pPr eaLnBrk="1" hangingPunct="1">
              <a:buFontTx/>
              <a:buNone/>
            </a:pPr>
            <a:r>
              <a:rPr lang="nl-NL"/>
              <a:t>het horloge		de horloges</a:t>
            </a:r>
          </a:p>
          <a:p>
            <a:pPr eaLnBrk="1" hangingPunct="1">
              <a:buFontTx/>
              <a:buNone/>
            </a:pPr>
            <a:r>
              <a:rPr lang="nl-NL"/>
              <a:t>de snackbar		de snackbars</a:t>
            </a:r>
          </a:p>
          <a:p>
            <a:pPr eaLnBrk="1" hangingPunct="1">
              <a:buFontTx/>
              <a:buNone/>
            </a:pPr>
            <a:r>
              <a:rPr lang="nl-NL"/>
              <a:t>het ticket			de tickets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 algn="ctr">
              <a:buNone/>
            </a:pPr>
            <a:r>
              <a:rPr lang="nl-NL" dirty="0" err="1"/>
              <a:t>wie,doet,wat,waar,wanneer</a:t>
            </a:r>
            <a:endParaRPr lang="nl-NL" dirty="0"/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71600" y="407707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555776" y="407707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181128" y="407707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32471" y="4077072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431832" y="4077072"/>
            <a:ext cx="1440160" cy="25922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8918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270" y="188640"/>
            <a:ext cx="8229600" cy="706090"/>
          </a:xfrm>
        </p:spPr>
        <p:txBody>
          <a:bodyPr/>
          <a:lstStyle/>
          <a:p>
            <a:r>
              <a:rPr lang="nl-NL" sz="3600" dirty="0"/>
              <a:t>Vraagzinnen en werkwoorden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1270" y="1169368"/>
            <a:ext cx="8229600" cy="5688632"/>
          </a:xfrm>
        </p:spPr>
        <p:txBody>
          <a:bodyPr/>
          <a:lstStyle/>
          <a:p>
            <a:r>
              <a:rPr lang="nl-NL" sz="2400" u="sng" dirty="0"/>
              <a:t>Wat gaan we doen? Tafelrondje</a:t>
            </a:r>
          </a:p>
          <a:p>
            <a:r>
              <a:rPr lang="nl-NL" sz="2400" dirty="0"/>
              <a:t>De leerlingen schrijven op de gekleurde strookjes 3 zinnen met de werkwoorden: </a:t>
            </a:r>
          </a:p>
          <a:p>
            <a:pPr marL="0" indent="0">
              <a:buNone/>
            </a:pPr>
            <a:r>
              <a:rPr lang="nl-NL" sz="2400" dirty="0"/>
              <a:t>    vertrekken – vragen - afscheid nemen</a:t>
            </a:r>
          </a:p>
          <a:p>
            <a:pPr marL="0" indent="0">
              <a:buNone/>
            </a:pPr>
            <a:r>
              <a:rPr lang="nl-NL" sz="2400" dirty="0"/>
              <a:t>    (</a:t>
            </a:r>
            <a:r>
              <a:rPr lang="nl-NL" sz="2400" dirty="0">
                <a:solidFill>
                  <a:srgbClr val="FFFF00"/>
                </a:solidFill>
              </a:rPr>
              <a:t>wie</a:t>
            </a:r>
            <a:r>
              <a:rPr lang="nl-NL" sz="2400" dirty="0"/>
              <a:t> </a:t>
            </a:r>
            <a:r>
              <a:rPr lang="nl-NL" sz="2400" dirty="0">
                <a:solidFill>
                  <a:srgbClr val="FF0000"/>
                </a:solidFill>
              </a:rPr>
              <a:t>doet </a:t>
            </a:r>
            <a:r>
              <a:rPr lang="nl-NL" sz="2400" dirty="0">
                <a:solidFill>
                  <a:srgbClr val="993300"/>
                </a:solidFill>
              </a:rPr>
              <a:t>wat</a:t>
            </a:r>
            <a:r>
              <a:rPr lang="nl-NL" sz="2400" dirty="0"/>
              <a:t> </a:t>
            </a:r>
            <a:r>
              <a:rPr lang="nl-NL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waar</a:t>
            </a:r>
            <a:r>
              <a:rPr lang="nl-NL" sz="2400" dirty="0"/>
              <a:t>)</a:t>
            </a:r>
          </a:p>
          <a:p>
            <a:r>
              <a:rPr lang="nl-NL" sz="2400" dirty="0"/>
              <a:t>De eerste leerling legt een </a:t>
            </a:r>
            <a:r>
              <a:rPr lang="nl-NL" sz="2400" dirty="0">
                <a:solidFill>
                  <a:srgbClr val="FFFF00"/>
                </a:solidFill>
              </a:rPr>
              <a:t>wie</a:t>
            </a:r>
            <a:r>
              <a:rPr lang="nl-NL" sz="2400" dirty="0"/>
              <a:t> kaartje neer, de tweede </a:t>
            </a:r>
            <a:r>
              <a:rPr lang="nl-NL" sz="2400" dirty="0" err="1"/>
              <a:t>llng</a:t>
            </a:r>
            <a:r>
              <a:rPr lang="nl-NL" sz="2400" dirty="0"/>
              <a:t>. een </a:t>
            </a:r>
            <a:r>
              <a:rPr lang="nl-NL" sz="2400" dirty="0">
                <a:solidFill>
                  <a:srgbClr val="FF0000"/>
                </a:solidFill>
              </a:rPr>
              <a:t>doet</a:t>
            </a:r>
            <a:r>
              <a:rPr lang="nl-NL" sz="2400" dirty="0"/>
              <a:t> kaartje etc. tot de zin volledig is.</a:t>
            </a:r>
          </a:p>
          <a:p>
            <a:r>
              <a:rPr lang="nl-NL" sz="2400" dirty="0"/>
              <a:t>Als alle zinnen op tafel liggen maken de kinderen om de beurt van een zin een vraagzin en lezen ze deze vervolgens hardop voor.</a:t>
            </a:r>
          </a:p>
          <a:p>
            <a:r>
              <a:rPr lang="nl-NL" sz="2400" dirty="0"/>
              <a:t>Kan ook in tweetalcoach gedaan worden; Ene </a:t>
            </a:r>
            <a:r>
              <a:rPr lang="nl-NL" sz="2400" dirty="0" err="1"/>
              <a:t>llng</a:t>
            </a:r>
            <a:r>
              <a:rPr lang="nl-NL" sz="2400" dirty="0"/>
              <a:t>. zegt een zin, de andere maakt er een vraagzin van. Elkaar coachen/corrigeren.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3716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66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546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slang</a:t>
            </a:r>
          </a:p>
        </p:txBody>
      </p:sp>
      <p:pic>
        <p:nvPicPr>
          <p:cNvPr id="8197" name="Picture 5" descr="ratel-sl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6408738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/>
              <a:t>Dag 4 en dag 5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paspoort</a:t>
            </a:r>
          </a:p>
          <a:p>
            <a:r>
              <a:rPr lang="nl-NL" dirty="0"/>
              <a:t>de bagage</a:t>
            </a:r>
          </a:p>
          <a:p>
            <a:r>
              <a:rPr lang="nl-NL" dirty="0"/>
              <a:t>de douane</a:t>
            </a:r>
          </a:p>
          <a:p>
            <a:r>
              <a:rPr lang="nl-NL" dirty="0"/>
              <a:t>de snackbar</a:t>
            </a:r>
          </a:p>
          <a:p>
            <a:r>
              <a:rPr lang="nl-NL" dirty="0"/>
              <a:t>afscheid nemen</a:t>
            </a:r>
          </a:p>
        </p:txBody>
      </p:sp>
      <p:pic>
        <p:nvPicPr>
          <p:cNvPr id="4" name="Picture 5" descr="paspo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427805"/>
            <a:ext cx="191795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6347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40572953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Mont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6" y="188640"/>
            <a:ext cx="77057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003059" y="5758088"/>
            <a:ext cx="51378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Woord van de dag: de monteur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555776" y="5916588"/>
            <a:ext cx="48974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Woord van de dag: de bakker</a:t>
            </a:r>
          </a:p>
        </p:txBody>
      </p:sp>
      <p:pic>
        <p:nvPicPr>
          <p:cNvPr id="80901" name="Picture 5" descr="nieuws2-bakker-van-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02865"/>
            <a:ext cx="7064714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3906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brood – </a:t>
            </a: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broodje</a:t>
            </a:r>
          </a:p>
        </p:txBody>
      </p:sp>
      <p:pic>
        <p:nvPicPr>
          <p:cNvPr id="81925" name="Picture 5" descr="br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48823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2019057" y="6183313"/>
            <a:ext cx="5105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de bloemenman of de bloemist</a:t>
            </a:r>
          </a:p>
        </p:txBody>
      </p:sp>
      <p:pic>
        <p:nvPicPr>
          <p:cNvPr id="82949" name="Picture 5" descr="WERK_bloemenverkoper_op_de_Albert_Cuijpstra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63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68538" y="5897563"/>
            <a:ext cx="5005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plant of een bosje bloemen</a:t>
            </a:r>
          </a:p>
        </p:txBody>
      </p:sp>
      <p:pic>
        <p:nvPicPr>
          <p:cNvPr id="83972" name="Picture 5" descr="spider_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35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6" descr="3025-bos_oranje_bloemen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0"/>
            <a:ext cx="4284662" cy="4284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176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bokser</a:t>
            </a:r>
          </a:p>
        </p:txBody>
      </p:sp>
      <p:pic>
        <p:nvPicPr>
          <p:cNvPr id="84997" name="Picture 5" descr="box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4598987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400425" y="5897563"/>
            <a:ext cx="3406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bokshandschoen</a:t>
            </a:r>
          </a:p>
        </p:txBody>
      </p:sp>
      <p:pic>
        <p:nvPicPr>
          <p:cNvPr id="86021" name="Picture 5" descr="6015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57610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1100</Words>
  <Application>Microsoft Office PowerPoint</Application>
  <PresentationFormat>Diavoorstelling (4:3)</PresentationFormat>
  <Paragraphs>338</Paragraphs>
  <Slides>135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135</vt:i4>
      </vt:variant>
    </vt:vector>
  </HeadingPairs>
  <TitlesOfParts>
    <vt:vector size="138" baseType="lpstr">
      <vt:lpstr>Arial</vt:lpstr>
      <vt:lpstr>Calibri</vt:lpstr>
      <vt:lpstr>Standaardontwerp</vt:lpstr>
      <vt:lpstr>Mondeling  Nederlands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Het verhaal</vt:lpstr>
      <vt:lpstr>Zinnen samengesteld met voegwoorden</vt:lpstr>
      <vt:lpstr>Wat hebben wij geleerd?</vt:lpstr>
      <vt:lpstr>Dag 2</vt:lpstr>
      <vt:lpstr>Weet je nog?</vt:lpstr>
      <vt:lpstr> weet je nog? Het verhaal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Lidwoorden</vt:lpstr>
      <vt:lpstr>Trappen van vergelijking</vt:lpstr>
      <vt:lpstr>Wat hebben wij geleerd?</vt:lpstr>
      <vt:lpstr>Dag 3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Je mening geven </vt:lpstr>
      <vt:lpstr>PowerPoint-presentatie</vt:lpstr>
      <vt:lpstr>meervoud</vt:lpstr>
      <vt:lpstr>meervoud</vt:lpstr>
      <vt:lpstr>meervoud</vt:lpstr>
      <vt:lpstr>meervoud</vt:lpstr>
      <vt:lpstr> Het verhaal</vt:lpstr>
      <vt:lpstr>Vraagzinnen en werkwoorden </vt:lpstr>
      <vt:lpstr>Wat hebben wij geleerd?</vt:lpstr>
      <vt:lpstr>Dag 4 en dag 5</vt:lpstr>
      <vt:lpstr>Weet je nog?</vt:lpstr>
      <vt:lpstr> weet je nog? Het verhaal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Dag 4: Verwijzende functiewoorden Tel -er</vt:lpstr>
      <vt:lpstr>Dag 5: bijvoeglijke naamwoorden</vt:lpstr>
      <vt:lpstr>Wat hebben wij geleerd?</vt:lpstr>
    </vt:vector>
  </TitlesOfParts>
  <Company>Van Egten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Cursus 4 Module 5 Dag 1</dc:title>
  <dc:creator>Peggy</dc:creator>
  <cp:lastModifiedBy>Invaller Wissel</cp:lastModifiedBy>
  <cp:revision>120</cp:revision>
  <dcterms:created xsi:type="dcterms:W3CDTF">2010-03-20T14:16:55Z</dcterms:created>
  <dcterms:modified xsi:type="dcterms:W3CDTF">2018-02-12T07:30:10Z</dcterms:modified>
</cp:coreProperties>
</file>